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68" r:id="rId2"/>
    <p:sldId id="269" r:id="rId3"/>
    <p:sldId id="270" r:id="rId4"/>
    <p:sldId id="278" r:id="rId5"/>
    <p:sldId id="279" r:id="rId6"/>
    <p:sldId id="280" r:id="rId7"/>
    <p:sldId id="281" r:id="rId8"/>
    <p:sldId id="283" r:id="rId9"/>
    <p:sldId id="284" r:id="rId10"/>
    <p:sldId id="290" r:id="rId11"/>
    <p:sldId id="285" r:id="rId12"/>
    <p:sldId id="286" r:id="rId13"/>
    <p:sldId id="287" r:id="rId14"/>
    <p:sldId id="291" r:id="rId15"/>
    <p:sldId id="288" r:id="rId1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52" autoAdjust="0"/>
  </p:normalViewPr>
  <p:slideViewPr>
    <p:cSldViewPr snapToGrid="0">
      <p:cViewPr>
        <p:scale>
          <a:sx n="66" d="100"/>
          <a:sy n="66" d="100"/>
        </p:scale>
        <p:origin x="858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B94E35-2DB6-4CAC-9FD1-5B45B2F20204}" type="datetime1">
              <a:rPr lang="ru-RU" smtClean="0"/>
              <a:t>19.02.2025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078EF9-7F2B-4B20-A25C-9E80C16977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075B20-9A3C-4148-8AF7-93F235ED71A1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AAF9CF-D1E5-49FD-94F7-B246BB67E24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AAF9CF-D1E5-49FD-94F7-B246BB67E24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28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ABC045-2DC8-47C6-BDCC-8A0BB0B26BBE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949AA-4799-41C6-B7AF-E30CB139CE51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E7F378-F7E9-4AF9-845E-2CD5A7B72783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8E039F-24CB-46E4-A2B6-4D56D988AAD9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4473E400-D9F1-4EF9-A943-AF6CC9919340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5FA6C5-38B2-4B26-95D9-40D5DC6430FF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заголовка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63808-EB2F-45FE-9F7A-42AE62FBAE56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29F7ED-45DA-4EC7-BE64-3FC4CE75C528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прав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4780B1-DD89-41D0-911A-95ACED0939A6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Надпись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1" name="Надпись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Прямоугольник: Скругленные углы 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587C7-8C99-43A0-BDFA-88897E00DCEB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22FB8-14FB-427F-AF07-FD406572E4AC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9" name="Прямоугольник: Скругленные углы 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C70BA8-9F42-4ABE-ABB0-2835B7F0D3DE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C8FDB16-3987-4B39-BD80-3F12E781865B}" type="datetime1">
              <a:rPr lang="ru-RU" noProof="0" smtClean="0"/>
              <a:t>19.02.2025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Значок колонны">
            <a:extLst>
              <a:ext uri="{FF2B5EF4-FFF2-40B4-BE49-F238E27FC236}">
                <a16:creationId xmlns:a16="http://schemas.microsoft.com/office/drawing/2014/main" id="{FC7E2CCC-C53E-454B-9DE0-F2484BA0F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77705" y="1524000"/>
            <a:ext cx="1905000" cy="1905000"/>
          </a:xfrm>
          <a:prstGeom prst="rect">
            <a:avLst/>
          </a:prstGeom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270" y="2716272"/>
            <a:ext cx="9797856" cy="2421464"/>
          </a:xfrm>
        </p:spPr>
        <p:txBody>
          <a:bodyPr rtlCol="0"/>
          <a:lstStyle/>
          <a:p>
            <a:pPr rtl="0"/>
            <a:r>
              <a:rPr lang="ru-RU" dirty="0"/>
              <a:t>Санкт-Петербург как европейский город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2189" y="5359409"/>
            <a:ext cx="9517937" cy="732840"/>
          </a:xfrm>
        </p:spPr>
        <p:txBody>
          <a:bodyPr rtlCol="0"/>
          <a:lstStyle/>
          <a:p>
            <a:pPr rtl="0"/>
            <a:r>
              <a:rPr lang="ru-RU" i="1" dirty="0"/>
              <a:t>История культуры</a:t>
            </a:r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49F5-438D-003B-E4C9-6687EAFE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6BC5B4-6C19-A806-69C6-022A1C4D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42975"/>
            <a:ext cx="3814235" cy="142933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ru-RU" b="1" dirty="0"/>
              <a:t>Николо-Богоявленский Морской собор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7076-831D-60F0-1D43-B07ADC0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403442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Один из самых красивых храмов Санкт-Петербурга, построенный в стиле барокко. Собор был возведен в XVIII веке и является памятником морской славы России. Его голубые купола и изящная архитектура делают его одной из самых узнаваемых достопримечательностей города. Собор также известен своими иконами и росписями, которые отражают морскую тематику.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FCBD8DA-FF09-9773-F417-AA40AB1F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C94EC-8A87-42E4-B608-3CA4A346B46B}"/>
              </a:ext>
            </a:extLst>
          </p:cNvPr>
          <p:cNvSpPr txBox="1"/>
          <p:nvPr/>
        </p:nvSpPr>
        <p:spPr>
          <a:xfrm>
            <a:off x="1079365" y="5844409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Yandex Sans Text"/>
              </a:rPr>
              <a:t>Корпус на ЛОМО – 2.85 км</a:t>
            </a:r>
          </a:p>
        </p:txBody>
      </p:sp>
      <p:pic>
        <p:nvPicPr>
          <p:cNvPr id="9220" name="Picture 4" descr="Picture background">
            <a:extLst>
              <a:ext uri="{FF2B5EF4-FFF2-40B4-BE49-F238E27FC236}">
                <a16:creationId xmlns:a16="http://schemas.microsoft.com/office/drawing/2014/main" id="{B890CDE4-9163-A7ED-11B9-D824C903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0"/>
            <a:ext cx="8726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451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67D1-63C3-3BC1-4F7E-892C055E3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09DACC-4BE0-A6CC-75F3-F6A5A655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04900"/>
            <a:ext cx="3814235" cy="1267408"/>
          </a:xfrm>
        </p:spPr>
        <p:txBody>
          <a:bodyPr anchor="ctr">
            <a:normAutofit fontScale="90000"/>
          </a:bodyPr>
          <a:lstStyle/>
          <a:p>
            <a:pPr algn="l"/>
            <a:r>
              <a:rPr lang="ru-RU" b="1" dirty="0"/>
              <a:t>Музей искусства Санкт-Петербурга XX–XXI веков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5237F-8DB2-A091-CF5C-F6D9BDA15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403442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Музей представляет собой уникальное собрание произведений искусства XX и XXI веков. Здесь можно увидеть работы известных русских художников, скульпторов и фотографов. Музей расположен в историческом здании и предлагает посетителям погрузиться в мир современного искусства, сохраняя при этом связь с культурным наследием города.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8FDAF46-1494-485E-9BF8-BA682DAE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A2626-0F64-A8AB-8582-6367CF63220F}"/>
              </a:ext>
            </a:extLst>
          </p:cNvPr>
          <p:cNvSpPr txBox="1"/>
          <p:nvPr/>
        </p:nvSpPr>
        <p:spPr>
          <a:xfrm>
            <a:off x="1079365" y="5844409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Yandex Sans Text"/>
              </a:rPr>
              <a:t>Корпус на ЛОМО –  2.6 км</a:t>
            </a:r>
          </a:p>
        </p:txBody>
      </p:sp>
      <p:pic>
        <p:nvPicPr>
          <p:cNvPr id="14342" name="Picture 6" descr="Picture background">
            <a:extLst>
              <a:ext uri="{FF2B5EF4-FFF2-40B4-BE49-F238E27FC236}">
                <a16:creationId xmlns:a16="http://schemas.microsoft.com/office/drawing/2014/main" id="{08054393-64E6-5E13-7936-0A8396245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r="26304"/>
          <a:stretch/>
        </p:blipFill>
        <p:spPr bwMode="auto">
          <a:xfrm>
            <a:off x="4779300" y="-10054"/>
            <a:ext cx="74550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37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3EEA4-6441-0B69-A8A3-574CD8FB8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7A936-1C4E-8025-A5FF-C6C5061D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12308"/>
            <a:ext cx="3814235" cy="1260000"/>
          </a:xfrm>
        </p:spPr>
        <p:txBody>
          <a:bodyPr anchor="ctr">
            <a:normAutofit/>
          </a:bodyPr>
          <a:lstStyle/>
          <a:p>
            <a:pPr algn="l"/>
            <a:r>
              <a:rPr lang="ru-RU" b="1" dirty="0"/>
              <a:t>Юсуповский дворец на Мойке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C7BC-4EF8-8E46-77DB-AA592756E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403442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Роскошное здание, принадлежавшее знаменитой семье Юсуповых. Дворец известен не только своей архитектурой, но и историческими событиями, такими как убийство Григория Распутина. Сегодня дворец является музеем, где можно увидеть богатые интерьеры, театр и узнать о жизни одной из самых влиятельных семей России.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ACC472F-C8A0-3ECC-702A-72E9675F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7A2DC-A7F9-C626-81EA-B0B197505C94}"/>
              </a:ext>
            </a:extLst>
          </p:cNvPr>
          <p:cNvSpPr txBox="1"/>
          <p:nvPr/>
        </p:nvSpPr>
        <p:spPr>
          <a:xfrm>
            <a:off x="1079365" y="5844409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Yandex Sans Text"/>
              </a:rPr>
              <a:t>Корпус на ЛОМО – 2.6 км</a:t>
            </a:r>
          </a:p>
        </p:txBody>
      </p:sp>
      <p:pic>
        <p:nvPicPr>
          <p:cNvPr id="13316" name="Picture 4" descr="Picture background">
            <a:extLst>
              <a:ext uri="{FF2B5EF4-FFF2-40B4-BE49-F238E27FC236}">
                <a16:creationId xmlns:a16="http://schemas.microsoft.com/office/drawing/2014/main" id="{95CCEEB9-7738-2086-29C0-72E3F2A7F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54"/>
          <a:stretch/>
        </p:blipFill>
        <p:spPr bwMode="auto">
          <a:xfrm>
            <a:off x="4309535" y="-30976"/>
            <a:ext cx="7882465" cy="69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46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7B565-44C9-D615-0D14-B3F5D8007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8511C-0695-D838-E034-6592F2D4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5275"/>
            <a:ext cx="3814235" cy="207703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ru-RU" b="1" dirty="0"/>
              <a:t>Государственный академический Мариинский театр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3531-3ABB-0FA6-0CB8-99D5BF668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403442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Один из ведущих театров оперы и балета в мире. Основанный в XIX веке, театр стал символом культурного наследия России. Здесь выступали такие знаменитости, как Федор Шаляпин и Анна Павлова. Здание театра является архитектурным шедевром, а его репертуар включает классические и современные постановки.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484F4D-6A60-7DAB-8BFE-EC3ED6B1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1643F-FE01-4A7E-4ECA-0B5325D9A35A}"/>
              </a:ext>
            </a:extLst>
          </p:cNvPr>
          <p:cNvSpPr txBox="1"/>
          <p:nvPr/>
        </p:nvSpPr>
        <p:spPr>
          <a:xfrm>
            <a:off x="1079365" y="5844409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Yandex Sans Text"/>
              </a:rPr>
              <a:t>Корпус на Биржевой – 2.93 км</a:t>
            </a:r>
          </a:p>
        </p:txBody>
      </p:sp>
      <p:pic>
        <p:nvPicPr>
          <p:cNvPr id="12292" name="Picture 4" descr="Picture background">
            <a:extLst>
              <a:ext uri="{FF2B5EF4-FFF2-40B4-BE49-F238E27FC236}">
                <a16:creationId xmlns:a16="http://schemas.microsoft.com/office/drawing/2014/main" id="{59CCB68F-02D5-A2D0-CE1E-0A145D9CC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7"/>
          <a:stretch/>
        </p:blipFill>
        <p:spPr bwMode="auto">
          <a:xfrm>
            <a:off x="4644570" y="0"/>
            <a:ext cx="7547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3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7E7B-7F95-182C-F5C7-97E110FB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E98E76-9530-D295-5E91-5601E1DD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5275"/>
            <a:ext cx="3814235" cy="2077033"/>
          </a:xfrm>
        </p:spPr>
        <p:txBody>
          <a:bodyPr anchor="ctr">
            <a:normAutofit/>
          </a:bodyPr>
          <a:lstStyle/>
          <a:p>
            <a:pPr algn="l"/>
            <a:r>
              <a:rPr lang="ru-RU" b="1" dirty="0"/>
              <a:t>Остров новая голландия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D051-BE5C-BC8A-F36F-A971BA57C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403442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Уникальное культурное пространство, расположенное на искусственном острове. Основанный в XVIII веке как место для хранения корабельного леса, остров теперь стал центром современной культуры. Здесь можно найти рестораны, магазины, арт-галереи и зоны для отдыха. Это место идеально для тех, кто хочет совместить историю и современные развлечения.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7F7DD74-F4D6-0C81-189F-4A8EAF1F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A326E-5603-6AB8-9E87-7FCB85DB7D56}"/>
              </a:ext>
            </a:extLst>
          </p:cNvPr>
          <p:cNvSpPr txBox="1"/>
          <p:nvPr/>
        </p:nvSpPr>
        <p:spPr>
          <a:xfrm>
            <a:off x="1079365" y="5844409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Yandex Sans Text"/>
              </a:rPr>
              <a:t>Корпус на Биржевой – 2.54 км</a:t>
            </a:r>
          </a:p>
        </p:txBody>
      </p:sp>
      <p:pic>
        <p:nvPicPr>
          <p:cNvPr id="8196" name="Picture 4" descr="Picture background">
            <a:extLst>
              <a:ext uri="{FF2B5EF4-FFF2-40B4-BE49-F238E27FC236}">
                <a16:creationId xmlns:a16="http://schemas.microsoft.com/office/drawing/2014/main" id="{2F77BA23-D12D-F092-1A6F-D161C3B91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r="15613"/>
          <a:stretch/>
        </p:blipFill>
        <p:spPr bwMode="auto">
          <a:xfrm>
            <a:off x="4779300" y="0"/>
            <a:ext cx="7431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6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F425A-0FCA-35BD-793B-175EF9D9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9C8AD5-B7D3-9D7B-EDBA-ABB41EF6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12308"/>
            <a:ext cx="3814235" cy="1260000"/>
          </a:xfrm>
        </p:spPr>
        <p:txBody>
          <a:bodyPr anchor="ctr">
            <a:normAutofit/>
          </a:bodyPr>
          <a:lstStyle/>
          <a:p>
            <a:pPr algn="l"/>
            <a:r>
              <a:rPr lang="ru-RU" b="1" i="0" dirty="0">
                <a:solidFill>
                  <a:srgbClr val="F8FAFF"/>
                </a:solidFill>
                <a:effectLst/>
                <a:latin typeface="Inter"/>
              </a:rPr>
              <a:t>Дом Румянцева Н.П.–Кочубея Е.Л.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8574F-19C1-3BAF-129F-FAAAE00B3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403442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Дом Румянцева–Кочубея — это историческое здание, принадлежавшее известным российским аристократам. Здание является образцом архитектуры классицизма и связано с именами выдающихся деятелей российской истории. Сегодня здесь можно увидеть выставки, посвященные истории Санкт-Петербурга и его жителей.</a:t>
            </a:r>
            <a:br>
              <a:rPr lang="ru-RU" dirty="0"/>
            </a:b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8E55A3F-3F24-DE95-3BF7-4DA89ED9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7D35F-6BC9-3F8D-563D-C1C67A16A446}"/>
              </a:ext>
            </a:extLst>
          </p:cNvPr>
          <p:cNvSpPr txBox="1"/>
          <p:nvPr/>
        </p:nvSpPr>
        <p:spPr>
          <a:xfrm>
            <a:off x="1079365" y="5844409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Yandex Sans Text"/>
              </a:rPr>
              <a:t>Корпус на Биржевой – 2.08 км</a:t>
            </a:r>
          </a:p>
        </p:txBody>
      </p:sp>
      <p:pic>
        <p:nvPicPr>
          <p:cNvPr id="11270" name="Picture 6" descr="Picture background">
            <a:extLst>
              <a:ext uri="{FF2B5EF4-FFF2-40B4-BE49-F238E27FC236}">
                <a16:creationId xmlns:a16="http://schemas.microsoft.com/office/drawing/2014/main" id="{2B6DD7E7-8757-C6AC-F840-D96C22274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r="4167"/>
          <a:stretch/>
        </p:blipFill>
        <p:spPr bwMode="auto">
          <a:xfrm>
            <a:off x="4252990" y="0"/>
            <a:ext cx="79390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3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D631-E9B8-BE41-9678-4C111E09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День первый: </a:t>
            </a:r>
            <a:br>
              <a:rPr lang="ru-RU" dirty="0"/>
            </a:br>
            <a:r>
              <a:rPr lang="ru-RU" b="1" dirty="0"/>
              <a:t>Прибытие и знакомство с европейской архитектурой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A9461-47E0-B026-4592-C26F4E65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36" y="2098025"/>
            <a:ext cx="7474793" cy="3674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569572-59FA-1B15-975D-36E899EB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36" y="2098025"/>
            <a:ext cx="2038299" cy="367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7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E7CC-E02A-717B-8010-36ED4209F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EE0DCA-07CB-E54A-CEA2-99E3AC89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12308"/>
            <a:ext cx="3814235" cy="1260000"/>
          </a:xfrm>
        </p:spPr>
        <p:txBody>
          <a:bodyPr anchor="ctr">
            <a:normAutofit/>
          </a:bodyPr>
          <a:lstStyle/>
          <a:p>
            <a:r>
              <a:rPr lang="ru-RU" b="1" i="0" dirty="0">
                <a:effectLst/>
              </a:rPr>
              <a:t>Медный всадник</a:t>
            </a:r>
            <a:endParaRPr lang="ru-RU" b="1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69C7961-8C52-5AF2-2EB1-8CC5599A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5" r="6661" b="1"/>
          <a:stretch/>
        </p:blipFill>
        <p:spPr bwMode="auto">
          <a:xfrm>
            <a:off x="4648200" y="10"/>
            <a:ext cx="7543800" cy="685620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EF56A-26F2-2E97-4AEC-EE37576F4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562225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effectLst/>
                <a:latin typeface="Montserrat" panose="00000500000000000000" pitchFamily="2" charset="-52"/>
              </a:rPr>
              <a:t>Памятник был открыт в 1782 году и стал символом величия и мощи Российской империи. Название "Медный всадник" связано с одноименной поэмой Александра Пушкина. Памятник расположен на Сенатской площади и привлекает туристов своей монументальностью и исторической значимостью.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6E74BAA-52DF-147F-E2F1-F7F8A8C3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6FB2F-EBF9-8A50-6D06-F3E60F1A22E2}"/>
              </a:ext>
            </a:extLst>
          </p:cNvPr>
          <p:cNvSpPr txBox="1"/>
          <p:nvPr/>
        </p:nvSpPr>
        <p:spPr>
          <a:xfrm>
            <a:off x="1079365" y="5845500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Yandex Sans Text"/>
              </a:rPr>
              <a:t>Корпус на Биржевой – 1.86 км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20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6565F-1010-4E2D-6FB0-D59354335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95315D-1124-CAFD-D02E-EA54E456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12308"/>
            <a:ext cx="3814235" cy="1260000"/>
          </a:xfrm>
        </p:spPr>
        <p:txBody>
          <a:bodyPr anchor="ctr">
            <a:normAutofit/>
          </a:bodyPr>
          <a:lstStyle/>
          <a:p>
            <a:r>
              <a:rPr lang="ru-RU" b="1" i="0" dirty="0">
                <a:solidFill>
                  <a:srgbClr val="F8FAFF"/>
                </a:solidFill>
                <a:effectLst/>
                <a:latin typeface="Inter"/>
              </a:rPr>
              <a:t>Исаакиевский </a:t>
            </a:r>
            <a:br>
              <a:rPr lang="ru-RU" b="1" i="0" dirty="0">
                <a:solidFill>
                  <a:srgbClr val="F8FAFF"/>
                </a:solidFill>
                <a:effectLst/>
                <a:latin typeface="Inter"/>
              </a:rPr>
            </a:br>
            <a:r>
              <a:rPr lang="ru-RU" b="1" i="0" dirty="0">
                <a:effectLst/>
              </a:rPr>
              <a:t> собор</a:t>
            </a:r>
            <a:endParaRPr lang="ru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1ACA-7955-BE9C-EFA8-2D30FA579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562225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Построенный в XIX веке, он является образцом архитектуры классицизма. Собор украшен уникальными мозаиками, скульптурами и колоннами из гранита. С его колоннады открывается потрясающий вид на город. Исаакиевский собор был главным кафедральным собором Санкт-Петербурга и остается важным культурным и религиозным центром.</a:t>
            </a:r>
            <a:br>
              <a:rPr lang="ru-RU" dirty="0"/>
            </a:b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4016A33-3AAA-88D9-A786-05B2CA85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C6EB-0814-0341-650A-0078C5ECCC1D}"/>
              </a:ext>
            </a:extLst>
          </p:cNvPr>
          <p:cNvSpPr txBox="1"/>
          <p:nvPr/>
        </p:nvSpPr>
        <p:spPr>
          <a:xfrm>
            <a:off x="1091891" y="5865185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Yandex Sans Text"/>
              </a:rPr>
              <a:t>  </a:t>
            </a:r>
          </a:p>
        </p:txBody>
      </p:sp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F3E63CBB-7812-214F-C191-94FE254E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7"/>
          <a:stretch/>
        </p:blipFill>
        <p:spPr bwMode="auto">
          <a:xfrm>
            <a:off x="5188886" y="0"/>
            <a:ext cx="85976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6B638F-DB08-EA4E-F517-0FDA08D8499B}"/>
              </a:ext>
            </a:extLst>
          </p:cNvPr>
          <p:cNvSpPr txBox="1"/>
          <p:nvPr/>
        </p:nvSpPr>
        <p:spPr>
          <a:xfrm>
            <a:off x="1079365" y="5865185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Yandex Sans Text"/>
              </a:rPr>
              <a:t>Корпус на Биржевой – 2.15 км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68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1FA9A-7273-C5C0-78AD-7EC8881FF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F37D18-B08D-665A-2B8A-E5133585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836083"/>
            <a:ext cx="3814235" cy="1260000"/>
          </a:xfrm>
        </p:spPr>
        <p:txBody>
          <a:bodyPr anchor="ctr">
            <a:normAutofit/>
          </a:bodyPr>
          <a:lstStyle/>
          <a:p>
            <a:pPr algn="l"/>
            <a:r>
              <a:rPr lang="ru-RU" b="1" i="0" dirty="0">
                <a:solidFill>
                  <a:srgbClr val="F8FAFF"/>
                </a:solidFill>
                <a:effectLst/>
                <a:latin typeface="Inter"/>
              </a:rPr>
              <a:t>Адмиралтейство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5A4E8-0E02-A8CC-0692-1A1F1834F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219326"/>
            <a:ext cx="3985685" cy="3067050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Адмиралтейство — одно из старейших зданий Санкт-Петербурга, построенное в начале XVIII века как верфь для строительства кораблей. Сегодня это здание является памятником архитектуры и символом морской мощи России. Шпиль Адмиралтейства украшен корабликом, который стал одним из символов города. Здание окружено красивым парком, где можно прогуляться и насладиться видами.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3F9B0EA-2908-50BD-7704-37E9B2EC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08D49-8853-6083-A0D1-0E0D9A964430}"/>
              </a:ext>
            </a:extLst>
          </p:cNvPr>
          <p:cNvSpPr txBox="1"/>
          <p:nvPr/>
        </p:nvSpPr>
        <p:spPr>
          <a:xfrm>
            <a:off x="1079365" y="5845500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Yandex Sans Text"/>
              </a:rPr>
              <a:t>Корпус на Биржевой – 1.68 км</a:t>
            </a:r>
            <a:endParaRPr lang="ru-RU" dirty="0"/>
          </a:p>
        </p:txBody>
      </p:sp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1B5B6690-C56C-C613-F03B-C5C4CCCC8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0" r="7599"/>
          <a:stretch/>
        </p:blipFill>
        <p:spPr bwMode="auto">
          <a:xfrm>
            <a:off x="5210175" y="0"/>
            <a:ext cx="6981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4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3700F-5458-98E3-AC02-4D12D4B99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CDEA7B-ED77-DAB8-6505-1B5E64C8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969433"/>
            <a:ext cx="3814235" cy="1260000"/>
          </a:xfrm>
        </p:spPr>
        <p:txBody>
          <a:bodyPr anchor="ctr">
            <a:normAutofit/>
          </a:bodyPr>
          <a:lstStyle/>
          <a:p>
            <a:r>
              <a:rPr lang="ru-RU" b="1" i="0" dirty="0">
                <a:effectLst/>
              </a:rPr>
              <a:t>дворцовая площадь</a:t>
            </a:r>
            <a:endParaRPr lang="ru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DC667-1F6F-C883-59DA-CAE132C5B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562225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sz="2000" b="0" i="0" dirty="0">
                <a:solidFill>
                  <a:srgbClr val="F8FAFF"/>
                </a:solidFill>
                <a:effectLst/>
                <a:latin typeface="Inter"/>
              </a:rPr>
              <a:t>В центре площади возвышается Александровская колонна, воздвигнутая в честь победы России над Наполеоном. Колонна является символом военной славы и архитектурного мастерства. Дворцовая площадь была свидетелем многих исторических событий, включая революцию 1917 года.</a:t>
            </a:r>
            <a:endParaRPr lang="ru-RU" sz="2000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3730D41-95C8-9F02-17E5-CA05C607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0AF551-A2B1-5C7C-1844-94361FEA9B67}"/>
              </a:ext>
            </a:extLst>
          </p:cNvPr>
          <p:cNvSpPr txBox="1"/>
          <p:nvPr/>
        </p:nvSpPr>
        <p:spPr>
          <a:xfrm>
            <a:off x="1079365" y="5841660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Yandex Sans Text"/>
              </a:rPr>
              <a:t>Корпус на Биржевой – 1.68 км</a:t>
            </a:r>
            <a:endParaRPr lang="ru-RU" dirty="0"/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F1DF42FF-393C-2CAC-F2CF-FDB806C74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5"/>
          <a:stretch/>
        </p:blipFill>
        <p:spPr bwMode="auto">
          <a:xfrm>
            <a:off x="4366685" y="0"/>
            <a:ext cx="9597628" cy="68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99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C8F52-C53E-8FEE-8029-438FF1C0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B24F2-5D64-97A6-EDFB-5C326D8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112308"/>
            <a:ext cx="3985685" cy="1260000"/>
          </a:xfrm>
        </p:spPr>
        <p:txBody>
          <a:bodyPr anchor="ctr">
            <a:normAutofit/>
          </a:bodyPr>
          <a:lstStyle/>
          <a:p>
            <a:r>
              <a:rPr lang="ru-RU" b="1" i="0" dirty="0">
                <a:effectLst/>
              </a:rPr>
              <a:t>Невский проспект</a:t>
            </a:r>
            <a:endParaRPr lang="ru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A4133-AA71-6CBA-B4F8-7ECB1AE13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403442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Главная улица Санкт-Петербурга, которая тянется на 4,5 километра. Здесь расположены знаменитые магазины, театры, церкви и исторические здания. Проспект был заложен в 1710 году и с тех пор является центром культурной и общественной жизни города. Невский проспект — это место, где можно почувствовать дух Петербурга и насладиться его архитектурным разнообразием.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9F50135-4812-A51C-289F-989D8150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924FC0-7E22-76FF-8377-19395700DFF5}"/>
              </a:ext>
            </a:extLst>
          </p:cNvPr>
          <p:cNvSpPr txBox="1"/>
          <p:nvPr/>
        </p:nvSpPr>
        <p:spPr>
          <a:xfrm>
            <a:off x="1079365" y="5844409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Yandex Sans Text"/>
              </a:rPr>
              <a:t>Корпус на ЛОМО – 1.18 км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93387BD6-06D9-85F5-220F-E17673B20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9822"/>
          <a:stretch/>
        </p:blipFill>
        <p:spPr bwMode="auto">
          <a:xfrm>
            <a:off x="5315722" y="0"/>
            <a:ext cx="68762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86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E9251-7BA7-4E52-83EC-153E5ACFC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9266C2-7B34-77C5-FA84-64F7ED29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12308"/>
            <a:ext cx="3814235" cy="1260000"/>
          </a:xfrm>
        </p:spPr>
        <p:txBody>
          <a:bodyPr anchor="ctr">
            <a:normAutofit/>
          </a:bodyPr>
          <a:lstStyle/>
          <a:p>
            <a:r>
              <a:rPr lang="ru-RU" b="0" i="0" dirty="0">
                <a:effectLst/>
              </a:rPr>
              <a:t>Казанский собор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6A87-1370-9B60-C28A-7BB1E0043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2403442"/>
            <a:ext cx="3985685" cy="3625633"/>
          </a:xfrm>
        </p:spPr>
        <p:txBody>
          <a:bodyPr anchor="t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Inter"/>
              </a:rPr>
              <a:t>Один из крупнейших храмов Санкт-Петербурга. Построен на Невском проспекте в 1801—1811 годах архитектором Андреем Воронихиным в стиле русского классицизма для хранения иконы Казанской Божией Матери. После Отечественной войны 1812 года приобрёл значение памятника русской воинской славы. 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85E5B79-924F-84BA-271F-E2434E556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738134"/>
            <a:ext cx="584065" cy="58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BF91F-FA5E-B7EE-4E78-8B3E41CC2090}"/>
              </a:ext>
            </a:extLst>
          </p:cNvPr>
          <p:cNvSpPr txBox="1"/>
          <p:nvPr/>
        </p:nvSpPr>
        <p:spPr>
          <a:xfrm>
            <a:off x="1079365" y="5844409"/>
            <a:ext cx="32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Yandex Sans Text"/>
              </a:rPr>
              <a:t>Корпус на ЛОМО – 1.47 км</a:t>
            </a: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A1EB1323-674E-B8C7-B94A-80D8D44EC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" r="21815"/>
          <a:stretch/>
        </p:blipFill>
        <p:spPr bwMode="auto">
          <a:xfrm>
            <a:off x="4480985" y="0"/>
            <a:ext cx="77110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31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47D9D-0491-1C65-1B13-EFB0C9F5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1CD6-F7DC-12F5-7FFB-D31A5EE9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День второй: </a:t>
            </a:r>
            <a:br>
              <a:rPr lang="ru-RU" dirty="0"/>
            </a:br>
            <a:r>
              <a:rPr lang="ru-RU" dirty="0"/>
              <a:t>Искусство и культура</a:t>
            </a:r>
            <a:endParaRPr lang="ru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6F43-A1BF-194D-7CFC-8F37045E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5" y="1869600"/>
            <a:ext cx="4605205" cy="4407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DB984-DBF0-A883-2425-626B5DCD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84" y="1869600"/>
            <a:ext cx="2293641" cy="44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74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0957916_TF22736411_Win32" id="{907B29F2-C7A9-4D6E-9280-13BDA4C2379B}" vid="{F9140B98-99C4-487F-8E54-B29203BD39E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179A712-836B-4BCB-AA86-717967D8639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622D791-4896-4101-8D59-100F24EAD291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известного события истории</Template>
  <TotalTime>114</TotalTime>
  <Words>712</Words>
  <Application>Microsoft Office PowerPoint</Application>
  <PresentationFormat>Widescreen</PresentationFormat>
  <Paragraphs>42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Corbel</vt:lpstr>
      <vt:lpstr>Inter</vt:lpstr>
      <vt:lpstr>Montserrat</vt:lpstr>
      <vt:lpstr>Yandex Sans Text</vt:lpstr>
      <vt:lpstr>Небеса</vt:lpstr>
      <vt:lpstr>Санкт-Петербург как европейский город</vt:lpstr>
      <vt:lpstr>День первый:  Прибытие и знакомство с европейской архитектурой</vt:lpstr>
      <vt:lpstr>Медный всадник</vt:lpstr>
      <vt:lpstr>Исаакиевский   собор</vt:lpstr>
      <vt:lpstr>Адмиралтейство</vt:lpstr>
      <vt:lpstr>дворцовая площадь</vt:lpstr>
      <vt:lpstr>Невский проспект</vt:lpstr>
      <vt:lpstr>Казанский собор</vt:lpstr>
      <vt:lpstr>День второй:  Искусство и культура</vt:lpstr>
      <vt:lpstr>Николо-Богоявленский Морской собор</vt:lpstr>
      <vt:lpstr>Музей искусства Санкт-Петербурга XX–XXI веков</vt:lpstr>
      <vt:lpstr>Юсуповский дворец на Мойке</vt:lpstr>
      <vt:lpstr>Государственный академический Мариинский театр</vt:lpstr>
      <vt:lpstr>Остров новая голландия</vt:lpstr>
      <vt:lpstr>Дом Румянцева Н.П.–Кочубея Е.Л.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sh_ub</dc:creator>
  <cp:lastModifiedBy>sh_ub</cp:lastModifiedBy>
  <cp:revision>1</cp:revision>
  <dcterms:created xsi:type="dcterms:W3CDTF">2025-02-19T18:49:02Z</dcterms:created>
  <dcterms:modified xsi:type="dcterms:W3CDTF">2025-02-19T20:43:58Z</dcterms:modified>
</cp:coreProperties>
</file>